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ublic Sans Bold" charset="1" panose="00000000000000000000"/>
      <p:regular r:id="rId28"/>
    </p:embeddedFont>
    <p:embeddedFont>
      <p:font typeface="Public San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67" t="-1109" r="-6066" b="-11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3420" y="3261110"/>
            <a:ext cx="8416245" cy="272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88"/>
              </a:lnSpc>
            </a:pPr>
            <a:r>
              <a:rPr lang="en-US" sz="9293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Tale of LLMs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7956" y="6281455"/>
            <a:ext cx="8416245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By Assala Benmalek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7700" y="1628903"/>
            <a:ext cx="5932096" cy="8355064"/>
          </a:xfrm>
          <a:custGeom>
            <a:avLst/>
            <a:gdLst/>
            <a:ahLst/>
            <a:cxnLst/>
            <a:rect r="r" b="b" t="t" l="l"/>
            <a:pathLst>
              <a:path h="8355064" w="5932096">
                <a:moveTo>
                  <a:pt x="0" y="0"/>
                </a:moveTo>
                <a:lnTo>
                  <a:pt x="5932096" y="0"/>
                </a:lnTo>
                <a:lnTo>
                  <a:pt x="5932096" y="8355064"/>
                </a:lnTo>
                <a:lnTo>
                  <a:pt x="0" y="8355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8680" y="4394763"/>
            <a:ext cx="2839842" cy="5391968"/>
            <a:chOff x="0" y="0"/>
            <a:chExt cx="747942" cy="14201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7942" cy="1420107"/>
            </a:xfrm>
            <a:custGeom>
              <a:avLst/>
              <a:gdLst/>
              <a:ahLst/>
              <a:cxnLst/>
              <a:rect r="r" b="b" t="t" l="l"/>
              <a:pathLst>
                <a:path h="1420107" w="747942">
                  <a:moveTo>
                    <a:pt x="0" y="0"/>
                  </a:moveTo>
                  <a:lnTo>
                    <a:pt x="747942" y="0"/>
                  </a:lnTo>
                  <a:lnTo>
                    <a:pt x="747942" y="1420107"/>
                  </a:lnTo>
                  <a:lnTo>
                    <a:pt x="0" y="1420107"/>
                  </a:lnTo>
                  <a:close/>
                </a:path>
              </a:pathLst>
            </a:custGeom>
            <a:solidFill>
              <a:srgbClr val="000000">
                <a:alpha val="3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47942" cy="1477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985851" y="4852987"/>
            <a:ext cx="1486972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Decoder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6687" y="469642"/>
            <a:ext cx="10973381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0"/>
              </a:lnSpc>
            </a:pPr>
            <a:r>
              <a:rPr lang="en-US" sz="63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Transformer Architecture for LLMs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6687" y="4852987"/>
            <a:ext cx="4847392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Decoder only Architecture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6013589" y="8089345"/>
            <a:ext cx="2274411" cy="2274411"/>
          </a:xfrm>
          <a:custGeom>
            <a:avLst/>
            <a:gdLst/>
            <a:ahLst/>
            <a:cxnLst/>
            <a:rect r="r" b="b" t="t" l="l"/>
            <a:pathLst>
              <a:path h="2274411" w="2274411">
                <a:moveTo>
                  <a:pt x="0" y="0"/>
                </a:moveTo>
                <a:lnTo>
                  <a:pt x="2274411" y="0"/>
                </a:lnTo>
                <a:lnTo>
                  <a:pt x="2274411" y="2274411"/>
                </a:lnTo>
                <a:lnTo>
                  <a:pt x="0" y="2274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100" y="3241268"/>
            <a:ext cx="1371375" cy="506162"/>
          </a:xfrm>
          <a:custGeom>
            <a:avLst/>
            <a:gdLst/>
            <a:ahLst/>
            <a:cxnLst/>
            <a:rect r="r" b="b" t="t" l="l"/>
            <a:pathLst>
              <a:path h="506162" w="1371375">
                <a:moveTo>
                  <a:pt x="0" y="0"/>
                </a:moveTo>
                <a:lnTo>
                  <a:pt x="1371375" y="0"/>
                </a:lnTo>
                <a:lnTo>
                  <a:pt x="1371375" y="506162"/>
                </a:lnTo>
                <a:lnTo>
                  <a:pt x="0" y="50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55594" y="2845663"/>
            <a:ext cx="1342278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Tell   me       a      joke 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19832" y="3195192"/>
            <a:ext cx="1371375" cy="506162"/>
          </a:xfrm>
          <a:custGeom>
            <a:avLst/>
            <a:gdLst/>
            <a:ahLst/>
            <a:cxnLst/>
            <a:rect r="r" b="b" t="t" l="l"/>
            <a:pathLst>
              <a:path h="506162" w="1371375">
                <a:moveTo>
                  <a:pt x="0" y="0"/>
                </a:moveTo>
                <a:lnTo>
                  <a:pt x="1371375" y="0"/>
                </a:lnTo>
                <a:lnTo>
                  <a:pt x="1371375" y="506162"/>
                </a:lnTo>
                <a:lnTo>
                  <a:pt x="0" y="50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91207" y="3195192"/>
            <a:ext cx="1371375" cy="506162"/>
          </a:xfrm>
          <a:custGeom>
            <a:avLst/>
            <a:gdLst/>
            <a:ahLst/>
            <a:cxnLst/>
            <a:rect r="r" b="b" t="t" l="l"/>
            <a:pathLst>
              <a:path h="506162" w="1371375">
                <a:moveTo>
                  <a:pt x="0" y="0"/>
                </a:moveTo>
                <a:lnTo>
                  <a:pt x="1371375" y="0"/>
                </a:lnTo>
                <a:lnTo>
                  <a:pt x="1371375" y="506162"/>
                </a:lnTo>
                <a:lnTo>
                  <a:pt x="0" y="50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14412" y="3164049"/>
            <a:ext cx="1455755" cy="537306"/>
          </a:xfrm>
          <a:custGeom>
            <a:avLst/>
            <a:gdLst/>
            <a:ahLst/>
            <a:cxnLst/>
            <a:rect r="r" b="b" t="t" l="l"/>
            <a:pathLst>
              <a:path h="537306" w="1455755">
                <a:moveTo>
                  <a:pt x="0" y="0"/>
                </a:moveTo>
                <a:lnTo>
                  <a:pt x="1455754" y="0"/>
                </a:lnTo>
                <a:lnTo>
                  <a:pt x="1455754" y="537305"/>
                </a:lnTo>
                <a:lnTo>
                  <a:pt x="0" y="53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3381083" y="4420026"/>
            <a:ext cx="1620247" cy="506753"/>
          </a:xfrm>
          <a:custGeom>
            <a:avLst/>
            <a:gdLst/>
            <a:ahLst/>
            <a:cxnLst/>
            <a:rect r="r" b="b" t="t" l="l"/>
            <a:pathLst>
              <a:path h="506753" w="1620247">
                <a:moveTo>
                  <a:pt x="0" y="0"/>
                </a:moveTo>
                <a:lnTo>
                  <a:pt x="1620248" y="0"/>
                </a:lnTo>
                <a:lnTo>
                  <a:pt x="1620248" y="506754"/>
                </a:lnTo>
                <a:lnTo>
                  <a:pt x="0" y="506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8725" y="5871701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2315772" y="5871701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4" y="0"/>
                </a:lnTo>
                <a:lnTo>
                  <a:pt x="465454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562100" y="635727"/>
            <a:ext cx="1342278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70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How LLMs work?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56463" y="3203798"/>
            <a:ext cx="236541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Input Sequence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56463" y="6703174"/>
            <a:ext cx="269438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Token embedding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40045" y="4652766"/>
            <a:ext cx="219825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8051C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Tokanization: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5880" y="3806129"/>
            <a:ext cx="100381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8051C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token1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0750" y="3806129"/>
            <a:ext cx="106953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8051C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token2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39821" y="3806129"/>
            <a:ext cx="10790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8051C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token3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51724" y="3806129"/>
            <a:ext cx="107620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8051C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token4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5824" y="8794750"/>
            <a:ext cx="838817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Question:  how can  it know the position of the words?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35661" y="4803578"/>
            <a:ext cx="29097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5373B"/>
                </a:solidFill>
                <a:latin typeface="Public Sans"/>
                <a:ea typeface="Public Sans"/>
                <a:cs typeface="Public Sans"/>
                <a:sym typeface="Public Sans"/>
              </a:rPr>
              <a:t>Positional encoding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47788" y="4428928"/>
            <a:ext cx="1359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5373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04673" y="4428928"/>
            <a:ext cx="20169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5373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73196" y="4428928"/>
            <a:ext cx="21121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5373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32501" y="4428928"/>
            <a:ext cx="20835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5373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70749" y="5850791"/>
            <a:ext cx="586859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0.56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0.43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5.4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3.22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7.5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14709" y="5928027"/>
            <a:ext cx="581620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0.46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0.73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6.4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3.5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60352" y="5928027"/>
            <a:ext cx="579120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0.16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0.30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7.2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40036" y="5978366"/>
            <a:ext cx="593288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0.08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4,33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0.04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2.12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0.5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2973001" y="5907941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3490048" y="5907941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4" y="0"/>
                </a:lnTo>
                <a:lnTo>
                  <a:pt x="465454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4444584" y="5948936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4961631" y="5948936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4" y="0"/>
                </a:lnTo>
                <a:lnTo>
                  <a:pt x="465454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5745430" y="5963036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6262478" y="5963036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84688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45748" y="684688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444684" y="741014"/>
            <a:ext cx="581620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0.46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0.73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6.4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3.5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90327" y="741014"/>
            <a:ext cx="579120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0.16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0.30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7.2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0012" y="791354"/>
            <a:ext cx="593288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0.08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4,33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0.04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2.12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02976" y="720929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5"/>
                </a:lnTo>
                <a:lnTo>
                  <a:pt x="0" y="196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2720024" y="720929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5"/>
                </a:lnTo>
                <a:lnTo>
                  <a:pt x="0" y="196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674559" y="761924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5"/>
                </a:lnTo>
                <a:lnTo>
                  <a:pt x="0" y="196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4191607" y="761924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5"/>
                </a:lnTo>
                <a:lnTo>
                  <a:pt x="0" y="196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975405" y="776023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4" y="0"/>
                </a:lnTo>
                <a:lnTo>
                  <a:pt x="465454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5492453" y="776023"/>
            <a:ext cx="465453" cy="1969226"/>
          </a:xfrm>
          <a:custGeom>
            <a:avLst/>
            <a:gdLst/>
            <a:ahLst/>
            <a:cxnLst/>
            <a:rect r="r" b="b" t="t" l="l"/>
            <a:pathLst>
              <a:path h="1969226" w="465453">
                <a:moveTo>
                  <a:pt x="0" y="0"/>
                </a:moveTo>
                <a:lnTo>
                  <a:pt x="465453" y="0"/>
                </a:lnTo>
                <a:lnTo>
                  <a:pt x="465453" y="1969226"/>
                </a:lnTo>
                <a:lnTo>
                  <a:pt x="0" y="196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711825" y="4833238"/>
            <a:ext cx="3056750" cy="2936118"/>
            <a:chOff x="0" y="0"/>
            <a:chExt cx="805070" cy="7732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5070" cy="773299"/>
            </a:xfrm>
            <a:custGeom>
              <a:avLst/>
              <a:gdLst/>
              <a:ahLst/>
              <a:cxnLst/>
              <a:rect r="r" b="b" t="t" l="l"/>
              <a:pathLst>
                <a:path h="773299" w="805070">
                  <a:moveTo>
                    <a:pt x="0" y="0"/>
                  </a:moveTo>
                  <a:lnTo>
                    <a:pt x="805070" y="0"/>
                  </a:lnTo>
                  <a:lnTo>
                    <a:pt x="805070" y="773299"/>
                  </a:lnTo>
                  <a:lnTo>
                    <a:pt x="0" y="773299"/>
                  </a:lnTo>
                  <a:close/>
                </a:path>
              </a:pathLst>
            </a:custGeom>
            <a:solidFill>
              <a:srgbClr val="8051C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05070" cy="830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76178" y="5264760"/>
            <a:ext cx="3056750" cy="2936118"/>
            <a:chOff x="0" y="0"/>
            <a:chExt cx="805070" cy="7732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5070" cy="773299"/>
            </a:xfrm>
            <a:custGeom>
              <a:avLst/>
              <a:gdLst/>
              <a:ahLst/>
              <a:cxnLst/>
              <a:rect r="r" b="b" t="t" l="l"/>
              <a:pathLst>
                <a:path h="773299" w="805070">
                  <a:moveTo>
                    <a:pt x="0" y="0"/>
                  </a:moveTo>
                  <a:lnTo>
                    <a:pt x="805070" y="0"/>
                  </a:lnTo>
                  <a:lnTo>
                    <a:pt x="805070" y="773299"/>
                  </a:lnTo>
                  <a:lnTo>
                    <a:pt x="0" y="773299"/>
                  </a:lnTo>
                  <a:close/>
                </a:path>
              </a:pathLst>
            </a:custGeom>
            <a:solidFill>
              <a:srgbClr val="8051C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05070" cy="830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740873">
            <a:off x="3698226" y="3720323"/>
            <a:ext cx="1553605" cy="618617"/>
          </a:xfrm>
          <a:custGeom>
            <a:avLst/>
            <a:gdLst/>
            <a:ahLst/>
            <a:cxnLst/>
            <a:rect r="r" b="b" t="t" l="l"/>
            <a:pathLst>
              <a:path h="618617" w="1553605">
                <a:moveTo>
                  <a:pt x="0" y="0"/>
                </a:moveTo>
                <a:lnTo>
                  <a:pt x="1553605" y="0"/>
                </a:lnTo>
                <a:lnTo>
                  <a:pt x="1553605" y="618617"/>
                </a:lnTo>
                <a:lnTo>
                  <a:pt x="0" y="61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16117" y="5884241"/>
            <a:ext cx="586859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0.56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0.43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5.4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3.22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7.5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029630" y="5719542"/>
            <a:ext cx="3056750" cy="2936118"/>
            <a:chOff x="0" y="0"/>
            <a:chExt cx="805070" cy="77329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5070" cy="773299"/>
            </a:xfrm>
            <a:custGeom>
              <a:avLst/>
              <a:gdLst/>
              <a:ahLst/>
              <a:cxnLst/>
              <a:rect r="r" b="b" t="t" l="l"/>
              <a:pathLst>
                <a:path h="773299" w="805070">
                  <a:moveTo>
                    <a:pt x="0" y="0"/>
                  </a:moveTo>
                  <a:lnTo>
                    <a:pt x="805070" y="0"/>
                  </a:lnTo>
                  <a:lnTo>
                    <a:pt x="805070" y="773299"/>
                  </a:lnTo>
                  <a:lnTo>
                    <a:pt x="0" y="773299"/>
                  </a:lnTo>
                  <a:close/>
                </a:path>
              </a:pathLst>
            </a:custGeom>
            <a:solidFill>
              <a:srgbClr val="8051C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05070" cy="830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375000" y="6323143"/>
            <a:ext cx="586859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0.56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0.43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5.4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3.22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7.5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779404" y="6161736"/>
            <a:ext cx="3056750" cy="2936118"/>
            <a:chOff x="0" y="0"/>
            <a:chExt cx="805070" cy="77329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05070" cy="773299"/>
            </a:xfrm>
            <a:custGeom>
              <a:avLst/>
              <a:gdLst/>
              <a:ahLst/>
              <a:cxnLst/>
              <a:rect r="r" b="b" t="t" l="l"/>
              <a:pathLst>
                <a:path h="773299" w="805070">
                  <a:moveTo>
                    <a:pt x="0" y="0"/>
                  </a:moveTo>
                  <a:lnTo>
                    <a:pt x="805070" y="0"/>
                  </a:lnTo>
                  <a:lnTo>
                    <a:pt x="805070" y="773299"/>
                  </a:lnTo>
                  <a:lnTo>
                    <a:pt x="0" y="773299"/>
                  </a:lnTo>
                  <a:close/>
                </a:path>
              </a:pathLst>
            </a:custGeom>
            <a:solidFill>
              <a:srgbClr val="8051C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05070" cy="830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125698">
            <a:off x="10519427" y="4949664"/>
            <a:ext cx="3035616" cy="2152528"/>
          </a:xfrm>
          <a:custGeom>
            <a:avLst/>
            <a:gdLst/>
            <a:ahLst/>
            <a:cxnLst/>
            <a:rect r="r" b="b" t="t" l="l"/>
            <a:pathLst>
              <a:path h="2152528" w="3035616">
                <a:moveTo>
                  <a:pt x="0" y="0"/>
                </a:moveTo>
                <a:lnTo>
                  <a:pt x="3035616" y="0"/>
                </a:lnTo>
                <a:lnTo>
                  <a:pt x="3035616" y="2152527"/>
                </a:lnTo>
                <a:lnTo>
                  <a:pt x="0" y="2152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4943273" y="1866543"/>
            <a:ext cx="642718" cy="280922"/>
            <a:chOff x="0" y="0"/>
            <a:chExt cx="169275" cy="739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9275" cy="73988"/>
            </a:xfrm>
            <a:custGeom>
              <a:avLst/>
              <a:gdLst/>
              <a:ahLst/>
              <a:cxnLst/>
              <a:rect r="r" b="b" t="t" l="l"/>
              <a:pathLst>
                <a:path h="73988" w="169275">
                  <a:moveTo>
                    <a:pt x="0" y="0"/>
                  </a:moveTo>
                  <a:lnTo>
                    <a:pt x="169275" y="0"/>
                  </a:lnTo>
                  <a:lnTo>
                    <a:pt x="169275" y="73988"/>
                  </a:lnTo>
                  <a:lnTo>
                    <a:pt x="0" y="73988"/>
                  </a:lnTo>
                  <a:close/>
                </a:path>
              </a:pathLst>
            </a:custGeom>
            <a:solidFill>
              <a:srgbClr val="AB8FD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9275" cy="13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943273" y="2554448"/>
            <a:ext cx="155049" cy="304144"/>
            <a:chOff x="0" y="0"/>
            <a:chExt cx="40836" cy="8010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0836" cy="80104"/>
            </a:xfrm>
            <a:custGeom>
              <a:avLst/>
              <a:gdLst/>
              <a:ahLst/>
              <a:cxnLst/>
              <a:rect r="r" b="b" t="t" l="l"/>
              <a:pathLst>
                <a:path h="80104" w="40836">
                  <a:moveTo>
                    <a:pt x="0" y="0"/>
                  </a:moveTo>
                  <a:lnTo>
                    <a:pt x="40836" y="0"/>
                  </a:lnTo>
                  <a:lnTo>
                    <a:pt x="40836" y="80104"/>
                  </a:lnTo>
                  <a:lnTo>
                    <a:pt x="0" y="80104"/>
                  </a:lnTo>
                  <a:close/>
                </a:path>
              </a:pathLst>
            </a:custGeom>
            <a:solidFill>
              <a:srgbClr val="AB8FD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40836" cy="137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943273" y="3272889"/>
            <a:ext cx="898163" cy="280922"/>
            <a:chOff x="0" y="0"/>
            <a:chExt cx="236553" cy="739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36553" cy="73988"/>
            </a:xfrm>
            <a:custGeom>
              <a:avLst/>
              <a:gdLst/>
              <a:ahLst/>
              <a:cxnLst/>
              <a:rect r="r" b="b" t="t" l="l"/>
              <a:pathLst>
                <a:path h="73988" w="236553">
                  <a:moveTo>
                    <a:pt x="0" y="0"/>
                  </a:moveTo>
                  <a:lnTo>
                    <a:pt x="236553" y="0"/>
                  </a:lnTo>
                  <a:lnTo>
                    <a:pt x="236553" y="73988"/>
                  </a:lnTo>
                  <a:lnTo>
                    <a:pt x="0" y="73988"/>
                  </a:lnTo>
                  <a:close/>
                </a:path>
              </a:pathLst>
            </a:custGeom>
            <a:solidFill>
              <a:srgbClr val="AB8FD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236553" cy="13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943273" y="3877559"/>
            <a:ext cx="1153609" cy="292533"/>
            <a:chOff x="0" y="0"/>
            <a:chExt cx="303831" cy="7704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03831" cy="77046"/>
            </a:xfrm>
            <a:custGeom>
              <a:avLst/>
              <a:gdLst/>
              <a:ahLst/>
              <a:cxnLst/>
              <a:rect r="r" b="b" t="t" l="l"/>
              <a:pathLst>
                <a:path h="77046" w="303831">
                  <a:moveTo>
                    <a:pt x="0" y="0"/>
                  </a:moveTo>
                  <a:lnTo>
                    <a:pt x="303831" y="0"/>
                  </a:lnTo>
                  <a:lnTo>
                    <a:pt x="303831" y="77046"/>
                  </a:lnTo>
                  <a:lnTo>
                    <a:pt x="0" y="77046"/>
                  </a:lnTo>
                  <a:close/>
                </a:path>
              </a:pathLst>
            </a:custGeom>
            <a:solidFill>
              <a:srgbClr val="AB8FD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03831" cy="134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943273" y="4612893"/>
            <a:ext cx="1781553" cy="259308"/>
            <a:chOff x="0" y="0"/>
            <a:chExt cx="469216" cy="6829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69216" cy="68295"/>
            </a:xfrm>
            <a:custGeom>
              <a:avLst/>
              <a:gdLst/>
              <a:ahLst/>
              <a:cxnLst/>
              <a:rect r="r" b="b" t="t" l="l"/>
              <a:pathLst>
                <a:path h="68295" w="469216">
                  <a:moveTo>
                    <a:pt x="0" y="0"/>
                  </a:moveTo>
                  <a:lnTo>
                    <a:pt x="469216" y="0"/>
                  </a:lnTo>
                  <a:lnTo>
                    <a:pt x="469216" y="68295"/>
                  </a:lnTo>
                  <a:lnTo>
                    <a:pt x="0" y="68295"/>
                  </a:lnTo>
                  <a:close/>
                </a:path>
              </a:pathLst>
            </a:custGeom>
            <a:solidFill>
              <a:srgbClr val="AB8FD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469216" cy="125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44" id="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6013589" y="8089345"/>
            <a:ext cx="2274411" cy="2274411"/>
          </a:xfrm>
          <a:custGeom>
            <a:avLst/>
            <a:gdLst/>
            <a:ahLst/>
            <a:cxnLst/>
            <a:rect r="r" b="b" t="t" l="l"/>
            <a:pathLst>
              <a:path h="2274411" w="2274411">
                <a:moveTo>
                  <a:pt x="0" y="0"/>
                </a:moveTo>
                <a:lnTo>
                  <a:pt x="2274411" y="0"/>
                </a:lnTo>
                <a:lnTo>
                  <a:pt x="2274411" y="2274411"/>
                </a:lnTo>
                <a:lnTo>
                  <a:pt x="0" y="22744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701956" y="6450974"/>
            <a:ext cx="2998940" cy="1098037"/>
          </a:xfrm>
          <a:custGeom>
            <a:avLst/>
            <a:gdLst/>
            <a:ahLst/>
            <a:cxnLst/>
            <a:rect r="r" b="b" t="t" l="l"/>
            <a:pathLst>
              <a:path h="1098037" w="2998940">
                <a:moveTo>
                  <a:pt x="0" y="0"/>
                </a:moveTo>
                <a:lnTo>
                  <a:pt x="2998940" y="0"/>
                </a:lnTo>
                <a:lnTo>
                  <a:pt x="2998940" y="1098037"/>
                </a:lnTo>
                <a:lnTo>
                  <a:pt x="0" y="1098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200724" y="663779"/>
            <a:ext cx="586859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0.56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0.43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5.4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3.22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7.5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607610" y="2981550"/>
            <a:ext cx="188511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Embeddings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717937" y="4546218"/>
            <a:ext cx="25910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Attention layer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341630" y="5158862"/>
            <a:ext cx="374427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Multilayer perceptron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198354" y="5654370"/>
            <a:ext cx="25910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Attention layer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056846" y="7261990"/>
            <a:ext cx="3216235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...... repeatition x N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528804" y="6266511"/>
            <a:ext cx="374427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Multilayer perceptron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77183" y="5177912"/>
            <a:ext cx="598995" cy="198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0.56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0.43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5.4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3.22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7.5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800780" y="6543488"/>
            <a:ext cx="579120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0.16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0.30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7.2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2.5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475028" y="6543488"/>
            <a:ext cx="593288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0.08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4,33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0.04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2.12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0.5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026305" y="6496381"/>
            <a:ext cx="586859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0.56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0.43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5.4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3.22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7.5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786056" y="5793931"/>
            <a:ext cx="4017883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Linear + softmax layers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027827" y="1583576"/>
            <a:ext cx="727813" cy="347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0.1</a:t>
            </a: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0.1</a:t>
            </a: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0.1</a:t>
            </a: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0.1</a:t>
            </a: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0.6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484788" y="7910961"/>
            <a:ext cx="1613535" cy="118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y=Wx+b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314992" y="3116967"/>
            <a:ext cx="107489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Output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5671" y="4243477"/>
            <a:ext cx="1591415" cy="1613602"/>
          </a:xfrm>
          <a:custGeom>
            <a:avLst/>
            <a:gdLst/>
            <a:ahLst/>
            <a:cxnLst/>
            <a:rect r="r" b="b" t="t" l="l"/>
            <a:pathLst>
              <a:path h="1613602" w="1591415">
                <a:moveTo>
                  <a:pt x="0" y="0"/>
                </a:moveTo>
                <a:lnTo>
                  <a:pt x="1591416" y="0"/>
                </a:lnTo>
                <a:lnTo>
                  <a:pt x="1591416" y="1613602"/>
                </a:lnTo>
                <a:lnTo>
                  <a:pt x="0" y="161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62905" y="4331283"/>
            <a:ext cx="3073884" cy="1229554"/>
          </a:xfrm>
          <a:custGeom>
            <a:avLst/>
            <a:gdLst/>
            <a:ahLst/>
            <a:cxnLst/>
            <a:rect r="r" b="b" t="t" l="l"/>
            <a:pathLst>
              <a:path h="1229554" w="3073884">
                <a:moveTo>
                  <a:pt x="0" y="0"/>
                </a:moveTo>
                <a:lnTo>
                  <a:pt x="3073884" y="0"/>
                </a:lnTo>
                <a:lnTo>
                  <a:pt x="3073884" y="1229553"/>
                </a:lnTo>
                <a:lnTo>
                  <a:pt x="0" y="122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67337" y="3981904"/>
            <a:ext cx="3428109" cy="1928311"/>
          </a:xfrm>
          <a:custGeom>
            <a:avLst/>
            <a:gdLst/>
            <a:ahLst/>
            <a:cxnLst/>
            <a:rect r="r" b="b" t="t" l="l"/>
            <a:pathLst>
              <a:path h="1928311" w="3428109">
                <a:moveTo>
                  <a:pt x="0" y="0"/>
                </a:moveTo>
                <a:lnTo>
                  <a:pt x="3428109" y="0"/>
                </a:lnTo>
                <a:lnTo>
                  <a:pt x="3428109" y="1928311"/>
                </a:lnTo>
                <a:lnTo>
                  <a:pt x="0" y="192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04248" y="4464466"/>
            <a:ext cx="2932131" cy="963186"/>
          </a:xfrm>
          <a:custGeom>
            <a:avLst/>
            <a:gdLst/>
            <a:ahLst/>
            <a:cxnLst/>
            <a:rect r="r" b="b" t="t" l="l"/>
            <a:pathLst>
              <a:path h="963186" w="2932131">
                <a:moveTo>
                  <a:pt x="0" y="0"/>
                </a:moveTo>
                <a:lnTo>
                  <a:pt x="2932132" y="0"/>
                </a:lnTo>
                <a:lnTo>
                  <a:pt x="2932132" y="963187"/>
                </a:lnTo>
                <a:lnTo>
                  <a:pt x="0" y="963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1379" y="1329867"/>
            <a:ext cx="12205242" cy="108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LLMs families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8330" y="7629983"/>
            <a:ext cx="28956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OpenAI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8330" y="6386081"/>
            <a:ext cx="289568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</a:pPr>
            <a:r>
              <a:rPr lang="en-US" b="true" sz="33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3547" y="7629983"/>
            <a:ext cx="28956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33547" y="6386081"/>
            <a:ext cx="289568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Llama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58764" y="7629983"/>
            <a:ext cx="28956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IBM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58764" y="6386081"/>
            <a:ext cx="289568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Granite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83982" y="7629983"/>
            <a:ext cx="28956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Mistral AI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83982" y="6386081"/>
            <a:ext cx="289568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Mistral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704" y="0"/>
            <a:ext cx="16002591" cy="13800893"/>
          </a:xfrm>
          <a:custGeom>
            <a:avLst/>
            <a:gdLst/>
            <a:ahLst/>
            <a:cxnLst/>
            <a:rect r="r" b="b" t="t" l="l"/>
            <a:pathLst>
              <a:path h="13800893" w="16002591">
                <a:moveTo>
                  <a:pt x="0" y="0"/>
                </a:moveTo>
                <a:lnTo>
                  <a:pt x="16002592" y="0"/>
                </a:lnTo>
                <a:lnTo>
                  <a:pt x="16002592" y="13800893"/>
                </a:lnTo>
                <a:lnTo>
                  <a:pt x="0" y="13800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28" t="-14525" r="-46611" b="-701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8400" y="1560706"/>
            <a:ext cx="11971199" cy="108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LLM training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0271" y="3041212"/>
            <a:ext cx="1702745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LLMs are initially trained on a large number of random text datasets 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And each training process can be both time-consuming and expensive in terms of resources.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934" y="6578129"/>
            <a:ext cx="395704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</a:pPr>
            <a:r>
              <a:rPr lang="en-US" b="true" sz="3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Fine-tuning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65477" y="6578129"/>
            <a:ext cx="395704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</a:pPr>
            <a:r>
              <a:rPr lang="en-US" b="true" sz="3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Instruction tuning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98923" y="6578129"/>
            <a:ext cx="443708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</a:pPr>
            <a:r>
              <a:rPr lang="en-US" b="true" sz="3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Prompt engineering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57128" y="9001125"/>
            <a:ext cx="1110874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Example:           Llama3       VS       Llama3-Instruct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4678" y="1922009"/>
            <a:ext cx="1026334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LLMs Alignment</a:t>
            </a:r>
          </a:p>
        </p:txBody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5362487" y="7361487"/>
            <a:ext cx="1896813" cy="1896813"/>
          </a:xfrm>
          <a:custGeom>
            <a:avLst/>
            <a:gdLst/>
            <a:ahLst/>
            <a:cxnLst/>
            <a:rect r="r" b="b" t="t" l="l"/>
            <a:pathLst>
              <a:path h="1896813" w="1896813">
                <a:moveTo>
                  <a:pt x="0" y="0"/>
                </a:moveTo>
                <a:lnTo>
                  <a:pt x="1896813" y="0"/>
                </a:lnTo>
                <a:lnTo>
                  <a:pt x="1896813" y="1896813"/>
                </a:lnTo>
                <a:lnTo>
                  <a:pt x="0" y="189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14784" y="3820794"/>
            <a:ext cx="14878255" cy="132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AI Alignment is the process of steering AI systems towards human goals, preferences, and principles.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63617"/>
            <a:ext cx="14878255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Goal: To avoid hallucination and harmful content generation.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42284" y="1731042"/>
            <a:ext cx="11203432" cy="108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LLMs Alignment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94782" y="7063743"/>
            <a:ext cx="4606214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RLHF:  using Human feedback</a:t>
            </a:r>
          </a:p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RLAIF: using AI feedback</a:t>
            </a:r>
          </a:p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Reward the model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80403" y="4896374"/>
            <a:ext cx="523497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b="true" sz="5000">
                <a:solidFill>
                  <a:srgbClr val="7A11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Reinforcement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91471" y="6825690"/>
            <a:ext cx="5575548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Direct P</a:t>
            </a: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reference Optimization (DPO)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</a:t>
            </a:r>
            <a:r>
              <a:rPr lang="en-US" sz="25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irectly optimizing model outputs to match human preferences using a loss function derived from preference data.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68260" y="4896374"/>
            <a:ext cx="39774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b="true" sz="5000">
                <a:solidFill>
                  <a:srgbClr val="7A11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DPO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53471" y="-905211"/>
            <a:ext cx="12097471" cy="1209742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1327" t="0" r="-464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664067" y="4642802"/>
            <a:ext cx="5870194" cy="89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What’s Next 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11148" y="-21004"/>
            <a:ext cx="6867708" cy="10308004"/>
          </a:xfrm>
          <a:custGeom>
            <a:avLst/>
            <a:gdLst/>
            <a:ahLst/>
            <a:cxnLst/>
            <a:rect r="r" b="b" t="t" l="l"/>
            <a:pathLst>
              <a:path h="10308004" w="6867708">
                <a:moveTo>
                  <a:pt x="0" y="0"/>
                </a:moveTo>
                <a:lnTo>
                  <a:pt x="6867708" y="0"/>
                </a:lnTo>
                <a:lnTo>
                  <a:pt x="6867708" y="10308004"/>
                </a:lnTo>
                <a:lnTo>
                  <a:pt x="0" y="1030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760051" y="1009650"/>
            <a:ext cx="11971199" cy="108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LLMs Applications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0271" y="3041212"/>
            <a:ext cx="17027457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AI Agents based on LLMs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Copilots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AI assistants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Code 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Healthcare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Legal instructions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Finance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54956" y="8548990"/>
            <a:ext cx="5328150" cy="1418620"/>
          </a:xfrm>
          <a:custGeom>
            <a:avLst/>
            <a:gdLst/>
            <a:ahLst/>
            <a:cxnLst/>
            <a:rect r="r" b="b" t="t" l="l"/>
            <a:pathLst>
              <a:path h="1418620" w="5328150">
                <a:moveTo>
                  <a:pt x="0" y="0"/>
                </a:moveTo>
                <a:lnTo>
                  <a:pt x="5328150" y="0"/>
                </a:lnTo>
                <a:lnTo>
                  <a:pt x="5328150" y="1418620"/>
                </a:lnTo>
                <a:lnTo>
                  <a:pt x="0" y="1418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1940" y="-524109"/>
            <a:ext cx="7490895" cy="10811109"/>
            <a:chOff x="0" y="0"/>
            <a:chExt cx="1972911" cy="28473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2911" cy="2847370"/>
            </a:xfrm>
            <a:custGeom>
              <a:avLst/>
              <a:gdLst/>
              <a:ahLst/>
              <a:cxnLst/>
              <a:rect r="r" b="b" t="t" l="l"/>
              <a:pathLst>
                <a:path h="2847370" w="1972911">
                  <a:moveTo>
                    <a:pt x="0" y="0"/>
                  </a:moveTo>
                  <a:lnTo>
                    <a:pt x="1972911" y="0"/>
                  </a:lnTo>
                  <a:lnTo>
                    <a:pt x="1972911" y="2847370"/>
                  </a:lnTo>
                  <a:lnTo>
                    <a:pt x="0" y="28473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2911" cy="2904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70970" y="2816811"/>
            <a:ext cx="7419925" cy="7470189"/>
          </a:xfrm>
          <a:custGeom>
            <a:avLst/>
            <a:gdLst/>
            <a:ahLst/>
            <a:cxnLst/>
            <a:rect r="r" b="b" t="t" l="l"/>
            <a:pathLst>
              <a:path h="7470189" w="7419925">
                <a:moveTo>
                  <a:pt x="0" y="0"/>
                </a:moveTo>
                <a:lnTo>
                  <a:pt x="7419925" y="0"/>
                </a:lnTo>
                <a:lnTo>
                  <a:pt x="7419925" y="7470189"/>
                </a:lnTo>
                <a:lnTo>
                  <a:pt x="0" y="7470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75" t="-3096" r="-141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13094" y="3727016"/>
            <a:ext cx="9683724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There are more than </a:t>
            </a:r>
            <a:r>
              <a:rPr lang="en-US" sz="34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1.5 million</a:t>
            </a:r>
            <a:r>
              <a:rPr lang="en-US" sz="3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open-source </a:t>
            </a:r>
          </a:p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LLMs available for end users on Hugging Face!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58292" y="1649594"/>
            <a:ext cx="14199209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Are we approaching peak LLM development, or is this just the beginning?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724827" y="5143500"/>
            <a:ext cx="5720375" cy="5143500"/>
          </a:xfrm>
          <a:custGeom>
            <a:avLst/>
            <a:gdLst/>
            <a:ahLst/>
            <a:cxnLst/>
            <a:rect r="r" b="b" t="t" l="l"/>
            <a:pathLst>
              <a:path h="5143500" w="5720375">
                <a:moveTo>
                  <a:pt x="0" y="0"/>
                </a:moveTo>
                <a:lnTo>
                  <a:pt x="5720375" y="0"/>
                </a:lnTo>
                <a:lnTo>
                  <a:pt x="57203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2" t="-8620" r="0" b="-520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2224" y="4605338"/>
            <a:ext cx="1419920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Thank you for your attention :)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60051" y="1009650"/>
            <a:ext cx="11971199" cy="108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Resources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0271" y="3041212"/>
            <a:ext cx="17027457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3Blue 1brown : https://www.youtube.com/@3blue1brown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attention is all you need paper: https://arxiv.org/pdf/1706.03762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Large Language Models: A Survey : https://arxiv.org/pdf/2402.06196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7085" y="4067175"/>
            <a:ext cx="13261173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But how did we come to have so many LLMs?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69176" y="2330120"/>
            <a:ext cx="5190124" cy="5626761"/>
            <a:chOff x="0" y="0"/>
            <a:chExt cx="585724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54" r="0" b="-165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52945" y="578119"/>
            <a:ext cx="7637707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70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Once upon a time ... in 2017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945" y="4452916"/>
            <a:ext cx="9224518" cy="162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Google r</a:t>
            </a:r>
            <a:r>
              <a:rPr lang="en-US" sz="30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esearch scientists published their paper in machine translation which its new architecture that was later a game changer in the NLP field!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3516" y="303033"/>
            <a:ext cx="6873463" cy="9680934"/>
          </a:xfrm>
          <a:custGeom>
            <a:avLst/>
            <a:gdLst/>
            <a:ahLst/>
            <a:cxnLst/>
            <a:rect r="r" b="b" t="t" l="l"/>
            <a:pathLst>
              <a:path h="9680934" w="6873463">
                <a:moveTo>
                  <a:pt x="0" y="0"/>
                </a:moveTo>
                <a:lnTo>
                  <a:pt x="6873463" y="0"/>
                </a:lnTo>
                <a:lnTo>
                  <a:pt x="6873463" y="9680934"/>
                </a:lnTo>
                <a:lnTo>
                  <a:pt x="0" y="968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1869" y="3791267"/>
            <a:ext cx="8176834" cy="5928205"/>
          </a:xfrm>
          <a:custGeom>
            <a:avLst/>
            <a:gdLst/>
            <a:ahLst/>
            <a:cxnLst/>
            <a:rect r="r" b="b" t="t" l="l"/>
            <a:pathLst>
              <a:path h="5928205" w="8176834">
                <a:moveTo>
                  <a:pt x="0" y="0"/>
                </a:moveTo>
                <a:lnTo>
                  <a:pt x="8176834" y="0"/>
                </a:lnTo>
                <a:lnTo>
                  <a:pt x="8176834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1010" y="703789"/>
            <a:ext cx="1097338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70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Transformer Architecture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17053"/>
            <a:ext cx="8704659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Introduced in the paper : Attention is all you need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4390" y="2917053"/>
            <a:ext cx="1464469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Encoder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72328" y="1713439"/>
            <a:ext cx="1486972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Decoder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884969" cy="3089053"/>
          </a:xfrm>
          <a:custGeom>
            <a:avLst/>
            <a:gdLst/>
            <a:ahLst/>
            <a:cxnLst/>
            <a:rect r="r" b="b" t="t" l="l"/>
            <a:pathLst>
              <a:path h="3089053" w="9884969">
                <a:moveTo>
                  <a:pt x="0" y="0"/>
                </a:moveTo>
                <a:lnTo>
                  <a:pt x="9884969" y="0"/>
                </a:lnTo>
                <a:lnTo>
                  <a:pt x="9884969" y="3089053"/>
                </a:lnTo>
                <a:lnTo>
                  <a:pt x="0" y="308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8686" y="4117753"/>
            <a:ext cx="9218761" cy="2996097"/>
          </a:xfrm>
          <a:custGeom>
            <a:avLst/>
            <a:gdLst/>
            <a:ahLst/>
            <a:cxnLst/>
            <a:rect r="r" b="b" t="t" l="l"/>
            <a:pathLst>
              <a:path h="2996097" w="9218761">
                <a:moveTo>
                  <a:pt x="0" y="0"/>
                </a:moveTo>
                <a:lnTo>
                  <a:pt x="9218761" y="0"/>
                </a:lnTo>
                <a:lnTo>
                  <a:pt x="9218761" y="2996097"/>
                </a:lnTo>
                <a:lnTo>
                  <a:pt x="0" y="299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3375" y="7800310"/>
            <a:ext cx="7293276" cy="1707114"/>
          </a:xfrm>
          <a:custGeom>
            <a:avLst/>
            <a:gdLst/>
            <a:ahLst/>
            <a:cxnLst/>
            <a:rect r="r" b="b" t="t" l="l"/>
            <a:pathLst>
              <a:path h="1707114" w="7293276">
                <a:moveTo>
                  <a:pt x="0" y="0"/>
                </a:moveTo>
                <a:lnTo>
                  <a:pt x="7293276" y="0"/>
                </a:lnTo>
                <a:lnTo>
                  <a:pt x="7293276" y="1707114"/>
                </a:lnTo>
                <a:lnTo>
                  <a:pt x="0" y="1707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446" r="0" b="-5079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3097" y="8061024"/>
            <a:ext cx="3359561" cy="1041281"/>
          </a:xfrm>
          <a:custGeom>
            <a:avLst/>
            <a:gdLst/>
            <a:ahLst/>
            <a:cxnLst/>
            <a:rect r="r" b="b" t="t" l="l"/>
            <a:pathLst>
              <a:path h="1041281" w="3359561">
                <a:moveTo>
                  <a:pt x="0" y="0"/>
                </a:moveTo>
                <a:lnTo>
                  <a:pt x="3359561" y="0"/>
                </a:lnTo>
                <a:lnTo>
                  <a:pt x="3359561" y="1041281"/>
                </a:lnTo>
                <a:lnTo>
                  <a:pt x="0" y="1041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74265" b="-37894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32923" y="8299670"/>
            <a:ext cx="541460" cy="601847"/>
          </a:xfrm>
          <a:custGeom>
            <a:avLst/>
            <a:gdLst/>
            <a:ahLst/>
            <a:cxnLst/>
            <a:rect r="r" b="b" t="t" l="l"/>
            <a:pathLst>
              <a:path h="601847" w="541460">
                <a:moveTo>
                  <a:pt x="0" y="0"/>
                </a:moveTo>
                <a:lnTo>
                  <a:pt x="541460" y="0"/>
                </a:lnTo>
                <a:lnTo>
                  <a:pt x="541460" y="601847"/>
                </a:lnTo>
                <a:lnTo>
                  <a:pt x="0" y="601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46509" t="-583465" r="-440672" b="-3328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8804" y="127495"/>
            <a:ext cx="1196939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Transformers Applications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46047" y="2316051"/>
            <a:ext cx="411352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</a:pPr>
            <a:r>
              <a:rPr lang="en-US" b="true" sz="33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Machine Translation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58196" y="5133975"/>
            <a:ext cx="568923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</a:pPr>
            <a:r>
              <a:rPr lang="en-US" b="true" sz="33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Text-to-image Generation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46047" y="8396692"/>
            <a:ext cx="568923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</a:pPr>
            <a:r>
              <a:rPr lang="en-US" b="true" sz="33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Text Generation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5171709" y="0"/>
            <a:ext cx="10343419" cy="10287000"/>
          </a:xfrm>
          <a:custGeom>
            <a:avLst/>
            <a:gdLst/>
            <a:ahLst/>
            <a:cxnLst/>
            <a:rect r="r" b="b" t="t" l="l"/>
            <a:pathLst>
              <a:path h="10287000" w="10343419">
                <a:moveTo>
                  <a:pt x="0" y="0"/>
                </a:moveTo>
                <a:lnTo>
                  <a:pt x="10343418" y="0"/>
                </a:lnTo>
                <a:lnTo>
                  <a:pt x="103434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62433" y="7161433"/>
            <a:ext cx="3125567" cy="3125567"/>
          </a:xfrm>
          <a:custGeom>
            <a:avLst/>
            <a:gdLst/>
            <a:ahLst/>
            <a:cxnLst/>
            <a:rect r="r" b="b" t="t" l="l"/>
            <a:pathLst>
              <a:path h="3125567" w="3125567">
                <a:moveTo>
                  <a:pt x="0" y="0"/>
                </a:moveTo>
                <a:lnTo>
                  <a:pt x="3125567" y="0"/>
                </a:lnTo>
                <a:lnTo>
                  <a:pt x="3125567" y="3125567"/>
                </a:lnTo>
                <a:lnTo>
                  <a:pt x="0" y="312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0073" y="2871821"/>
            <a:ext cx="11118390" cy="497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sz="65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"Large language models work based on a probability distribution of  predicting the next </a:t>
            </a:r>
            <a:r>
              <a:rPr lang="en-US" b="true" sz="6500" u="sng">
                <a:solidFill>
                  <a:srgbClr val="7A11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token</a:t>
            </a:r>
            <a:r>
              <a:rPr lang="en-US" sz="65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 in a sequence given an input context."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2474" y="1431667"/>
            <a:ext cx="5932096" cy="8355064"/>
          </a:xfrm>
          <a:custGeom>
            <a:avLst/>
            <a:gdLst/>
            <a:ahLst/>
            <a:cxnLst/>
            <a:rect r="r" b="b" t="t" l="l"/>
            <a:pathLst>
              <a:path h="8355064" w="5932096">
                <a:moveTo>
                  <a:pt x="0" y="0"/>
                </a:moveTo>
                <a:lnTo>
                  <a:pt x="5932096" y="0"/>
                </a:lnTo>
                <a:lnTo>
                  <a:pt x="5932096" y="8355065"/>
                </a:lnTo>
                <a:lnTo>
                  <a:pt x="0" y="8355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687" y="469642"/>
            <a:ext cx="10973381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0"/>
              </a:lnSpc>
            </a:pPr>
            <a:r>
              <a:rPr lang="en-US" sz="63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Transformer Architecture for LLMs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3755" y="4852987"/>
            <a:ext cx="1464469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Encoder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85851" y="4852987"/>
            <a:ext cx="1486972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Decoder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84415" y="9720057"/>
            <a:ext cx="5708214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Encoder - Decoder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7700" y="1628903"/>
            <a:ext cx="5932096" cy="8355064"/>
          </a:xfrm>
          <a:custGeom>
            <a:avLst/>
            <a:gdLst/>
            <a:ahLst/>
            <a:cxnLst/>
            <a:rect r="r" b="b" t="t" l="l"/>
            <a:pathLst>
              <a:path h="8355064" w="5932096">
                <a:moveTo>
                  <a:pt x="0" y="0"/>
                </a:moveTo>
                <a:lnTo>
                  <a:pt x="5932096" y="0"/>
                </a:lnTo>
                <a:lnTo>
                  <a:pt x="5932096" y="8355064"/>
                </a:lnTo>
                <a:lnTo>
                  <a:pt x="0" y="8355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93748" y="1628903"/>
            <a:ext cx="2839842" cy="8190353"/>
            <a:chOff x="0" y="0"/>
            <a:chExt cx="747942" cy="215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7942" cy="2157130"/>
            </a:xfrm>
            <a:custGeom>
              <a:avLst/>
              <a:gdLst/>
              <a:ahLst/>
              <a:cxnLst/>
              <a:rect r="r" b="b" t="t" l="l"/>
              <a:pathLst>
                <a:path h="2157130" w="747942">
                  <a:moveTo>
                    <a:pt x="0" y="0"/>
                  </a:moveTo>
                  <a:lnTo>
                    <a:pt x="747942" y="0"/>
                  </a:lnTo>
                  <a:lnTo>
                    <a:pt x="747942" y="2157130"/>
                  </a:lnTo>
                  <a:lnTo>
                    <a:pt x="0" y="2157130"/>
                  </a:lnTo>
                  <a:close/>
                </a:path>
              </a:pathLst>
            </a:custGeom>
            <a:solidFill>
              <a:srgbClr val="000000">
                <a:alpha val="3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47942" cy="2214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68530" y="4852987"/>
            <a:ext cx="1464469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Encoder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6687" y="469642"/>
            <a:ext cx="10973381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0"/>
              </a:lnSpc>
            </a:pPr>
            <a:r>
              <a:rPr lang="en-US" sz="6300">
                <a:solidFill>
                  <a:srgbClr val="7A11FF"/>
                </a:solidFill>
                <a:latin typeface="Public Sans"/>
                <a:ea typeface="Public Sans"/>
                <a:cs typeface="Public Sans"/>
                <a:sym typeface="Public Sans"/>
              </a:rPr>
              <a:t>Transformer Architecture for LLMs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8656" y="5076825"/>
            <a:ext cx="4743331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Encoder only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DAGk-lsNQ7g</dc:identifier>
  <dcterms:modified xsi:type="dcterms:W3CDTF">2011-08-01T06:04:30Z</dcterms:modified>
  <cp:revision>1</cp:revision>
  <dc:title>Introduction to LLMs</dc:title>
</cp:coreProperties>
</file>